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9144000"/>
  <p:notesSz cx="7010400" cy="9296400"/>
  <p:embeddedFontLst>
    <p:embeddedFont>
      <p:font typeface="Arial Black"/>
      <p:regular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1" roundtripDataSignature="AMtx7mhklYKmNMS37DS0id+5jE/jsF+v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font" Target="fonts/ArialBlack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1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4050" lIns="88125" spcFirstLastPara="1" rIns="88125" wrap="square" tIns="440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938" y="1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4050" lIns="88125" spcFirstLastPara="1" rIns="88125" wrap="square" tIns="4405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4050" lIns="88125" spcFirstLastPara="1" rIns="88125" wrap="square" tIns="4405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4050" lIns="88125" spcFirstLastPara="1" rIns="88125" wrap="square" tIns="440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4050" lIns="88125" spcFirstLastPara="1" rIns="88125" wrap="square" tIns="4405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4050" lIns="88125" spcFirstLastPara="1" rIns="88125" wrap="square" tIns="44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4050" lIns="88125" spcFirstLastPara="1" rIns="88125" wrap="square" tIns="440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5" name="Google Shape;105;p2:notes"/>
          <p:cNvSpPr txBox="1"/>
          <p:nvPr>
            <p:ph idx="1" type="body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4050" lIns="88125" spcFirstLastPara="1" rIns="88125" wrap="square" tIns="44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2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4050" lIns="88125" spcFirstLastPara="1" rIns="88125" wrap="square" tIns="440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3" name="Google Shape;113;p3:notes"/>
          <p:cNvSpPr txBox="1"/>
          <p:nvPr>
            <p:ph idx="1" type="body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4050" lIns="88125" spcFirstLastPara="1" rIns="88125" wrap="square" tIns="44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3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4050" lIns="88125" spcFirstLastPara="1" rIns="88125" wrap="square" tIns="440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:notes"/>
          <p:cNvSpPr txBox="1"/>
          <p:nvPr>
            <p:ph idx="1" type="body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anchorCtr="0" anchor="t" bIns="44050" lIns="88125" spcFirstLastPara="1" rIns="88125" wrap="square" tIns="44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4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 showMasterSp="0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6"/>
          <p:cNvSpPr txBox="1"/>
          <p:nvPr>
            <p:ph type="ctrTitle"/>
          </p:nvPr>
        </p:nvSpPr>
        <p:spPr>
          <a:xfrm>
            <a:off x="457200" y="1626915"/>
            <a:ext cx="7772400" cy="31736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6600"/>
              <a:buFont typeface="Arial Black"/>
              <a:buNone/>
              <a:defRPr sz="66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" type="subTitle"/>
          </p:nvPr>
        </p:nvSpPr>
        <p:spPr>
          <a:xfrm>
            <a:off x="457200" y="4800600"/>
            <a:ext cx="6858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1" name="Google Shape;21;p6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6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6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zvislý text" type="vertTx">
  <p:cSld name="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5"/>
          <p:cNvSpPr txBox="1"/>
          <p:nvPr>
            <p:ph idx="1" type="body"/>
          </p:nvPr>
        </p:nvSpPr>
        <p:spPr>
          <a:xfrm rot="5400000">
            <a:off x="2080418" y="129382"/>
            <a:ext cx="4373563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5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5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5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vislý nadpis a text" type="vertTitleAndTx">
  <p:cSld name="VERTICAL_TITLE_AND_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6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16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6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6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  <a:defRPr b="1">
                <a:latin typeface="Arial "/>
                <a:ea typeface="Arial "/>
                <a:cs typeface="Arial "/>
                <a:sym typeface="Arial 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7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lavička sekcie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57200" y="1447800"/>
            <a:ext cx="7772400" cy="432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7200"/>
              <a:buFont typeface="Arial Black"/>
              <a:buNone/>
              <a:defRPr b="0" sz="72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" type="body"/>
          </p:nvPr>
        </p:nvSpPr>
        <p:spPr>
          <a:xfrm>
            <a:off x="457200" y="228601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sz="200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8" name="Google Shape;38;p8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" type="body"/>
          </p:nvPr>
        </p:nvSpPr>
        <p:spPr>
          <a:xfrm>
            <a:off x="163068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509016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3" name="Google Shape;43;p9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" type="body"/>
          </p:nvPr>
        </p:nvSpPr>
        <p:spPr>
          <a:xfrm>
            <a:off x="1627632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0"/>
          <p:cNvSpPr txBox="1"/>
          <p:nvPr>
            <p:ph idx="2" type="body"/>
          </p:nvPr>
        </p:nvSpPr>
        <p:spPr>
          <a:xfrm>
            <a:off x="1627632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10"/>
          <p:cNvSpPr txBox="1"/>
          <p:nvPr>
            <p:ph idx="3" type="body"/>
          </p:nvPr>
        </p:nvSpPr>
        <p:spPr>
          <a:xfrm>
            <a:off x="5093208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10"/>
          <p:cNvSpPr txBox="1"/>
          <p:nvPr>
            <p:ph idx="4" type="body"/>
          </p:nvPr>
        </p:nvSpPr>
        <p:spPr>
          <a:xfrm>
            <a:off x="5093208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2" name="Google Shape;52;p10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0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1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1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2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/>
          <p:nvPr>
            <p:ph idx="1" type="body"/>
          </p:nvPr>
        </p:nvSpPr>
        <p:spPr>
          <a:xfrm>
            <a:off x="3575050" y="1600200"/>
            <a:ext cx="5111750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406400" lvl="1" marL="914400" algn="l">
              <a:spcBef>
                <a:spcPts val="600"/>
              </a:spcBef>
              <a:spcAft>
                <a:spcPts val="0"/>
              </a:spcAft>
              <a:buSzPts val="2800"/>
              <a:buChar char="•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13"/>
          <p:cNvSpPr txBox="1"/>
          <p:nvPr>
            <p:ph idx="2" type="body"/>
          </p:nvPr>
        </p:nvSpPr>
        <p:spPr>
          <a:xfrm>
            <a:off x="457200" y="1600200"/>
            <a:ext cx="3008313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7" name="Google Shape;67;p13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3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3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0" name="Google Shape;70;p13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showMasterSp="0" type="picTx">
  <p:cSld name="PICTURE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4"/>
          <p:cNvSpPr/>
          <p:nvPr>
            <p:ph idx="2" type="pic"/>
          </p:nvPr>
        </p:nvSpPr>
        <p:spPr>
          <a:xfrm>
            <a:off x="-1" y="0"/>
            <a:ext cx="9000877" cy="484632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>
            <a:off x="457200" y="57150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5" name="Google Shape;75;p14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8" name="Google Shape;78;p14"/>
          <p:cNvSpPr txBox="1"/>
          <p:nvPr>
            <p:ph type="title"/>
          </p:nvPr>
        </p:nvSpPr>
        <p:spPr>
          <a:xfrm>
            <a:off x="457200" y="4953000"/>
            <a:ext cx="8153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 Black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b="0" i="0" sz="3600" u="none" cap="none" strike="noStrike">
                <a:solidFill>
                  <a:schemeClr val="accent6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5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5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5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5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5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/>
          <p:nvPr>
            <p:ph type="ctrTitle"/>
          </p:nvPr>
        </p:nvSpPr>
        <p:spPr>
          <a:xfrm>
            <a:off x="323528" y="1051630"/>
            <a:ext cx="8072494" cy="129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A5EF"/>
              </a:buClr>
              <a:buSzPts val="4000"/>
              <a:buFont typeface="Calibri"/>
              <a:buNone/>
            </a:pPr>
            <a:r>
              <a:rPr b="1" lang="en-US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Procesul de certificare</a:t>
            </a:r>
            <a:endParaRPr b="1" sz="4000">
              <a:solidFill>
                <a:srgbClr val="08A5E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>
            <p:ph idx="1" type="subTitle"/>
          </p:nvPr>
        </p:nvSpPr>
        <p:spPr>
          <a:xfrm>
            <a:off x="642910" y="4000504"/>
            <a:ext cx="7283152" cy="576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US"/>
              <a:t> </a:t>
            </a:r>
            <a:endParaRPr/>
          </a:p>
        </p:txBody>
      </p:sp>
      <p:pic>
        <p:nvPicPr>
          <p:cNvPr id="99" name="Google Shape;9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844" y="285728"/>
            <a:ext cx="1928826" cy="54971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"/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2018-3-HR01-KA205-060151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01" name="Google Shape;101;p1"/>
          <p:cNvSpPr/>
          <p:nvPr/>
        </p:nvSpPr>
        <p:spPr>
          <a:xfrm>
            <a:off x="323528" y="6021288"/>
            <a:ext cx="81017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EF8E7B"/>
                </a:solidFill>
              </a:rPr>
              <a:t>Agricultură organică</a:t>
            </a:r>
            <a:endParaRPr/>
          </a:p>
        </p:txBody>
      </p:sp>
      <p:pic>
        <p:nvPicPr>
          <p:cNvPr descr="C:\Users\myiannakopoulou.ARI\Desktop\Το print\ORGANIC-FARMING-1024x984.png" id="102" name="Google Shape;102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63688" y="2348880"/>
            <a:ext cx="5328592" cy="32403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"/>
          <p:cNvSpPr txBox="1"/>
          <p:nvPr>
            <p:ph type="title"/>
          </p:nvPr>
        </p:nvSpPr>
        <p:spPr>
          <a:xfrm>
            <a:off x="611560" y="476672"/>
            <a:ext cx="7128792" cy="7920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Arial "/>
              <a:buNone/>
            </a:pPr>
            <a:r>
              <a:rPr lang="en-US" sz="3000"/>
              <a:t>OBȚINEȚI CERTIFICAREA</a:t>
            </a:r>
            <a:endParaRPr sz="3000"/>
          </a:p>
        </p:txBody>
      </p:sp>
      <p:sp>
        <p:nvSpPr>
          <p:cNvPr id="109" name="Google Shape;109;p2"/>
          <p:cNvSpPr txBox="1"/>
          <p:nvPr>
            <p:ph idx="1" type="body"/>
          </p:nvPr>
        </p:nvSpPr>
        <p:spPr>
          <a:xfrm>
            <a:off x="107504" y="1916832"/>
            <a:ext cx="8568952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b="0" lang="en-US" sz="3000"/>
              <a:t>Toți producătorii, procesatorii sau comercianții de alimente care doresc să își comercializeze produsele alimentare ca </a:t>
            </a:r>
            <a:r>
              <a:rPr lang="en-US" sz="3000"/>
              <a:t>produse</a:t>
            </a:r>
            <a:r>
              <a:rPr b="0" lang="en-US" sz="3000"/>
              <a:t> </a:t>
            </a:r>
            <a:r>
              <a:rPr lang="en-US" sz="3000"/>
              <a:t>organice</a:t>
            </a:r>
            <a:r>
              <a:rPr b="0" lang="en-US" sz="3000"/>
              <a:t> trebuie să fie înregistrați la o agenție sau organism de control. </a:t>
            </a:r>
            <a:endParaRPr b="0" sz="3000"/>
          </a:p>
          <a:p>
            <a:pPr indent="-457200" lvl="0" marL="457200" rtl="0" algn="just">
              <a:spcBef>
                <a:spcPts val="36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b="0" lang="en-US" sz="3000"/>
              <a:t>Prin urmare, pentru a deveni agricultor ecologic, trebuie să contactați o agenție sau un membru al organismului de agricultură ecologică din statul membru respectiv.</a:t>
            </a:r>
            <a:endParaRPr b="0" sz="3000"/>
          </a:p>
        </p:txBody>
      </p:sp>
      <p:pic>
        <p:nvPicPr>
          <p:cNvPr descr="C:\Users\myiannakopoulou.ARI\Desktop\Το print\download (6).jpg" id="110" name="Google Shape;11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79813" y="6165304"/>
            <a:ext cx="1012667" cy="630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"/>
          <p:cNvSpPr txBox="1"/>
          <p:nvPr>
            <p:ph type="title"/>
          </p:nvPr>
        </p:nvSpPr>
        <p:spPr>
          <a:xfrm>
            <a:off x="899592" y="332656"/>
            <a:ext cx="7128792" cy="7920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Arial "/>
              <a:buNone/>
            </a:pPr>
            <a:r>
              <a:rPr lang="en-US" sz="3000"/>
              <a:t>OBȚINEȚI CERTIFICAREA</a:t>
            </a:r>
            <a:endParaRPr sz="3000"/>
          </a:p>
        </p:txBody>
      </p:sp>
      <p:sp>
        <p:nvSpPr>
          <p:cNvPr id="117" name="Google Shape;117;p3"/>
          <p:cNvSpPr txBox="1"/>
          <p:nvPr>
            <p:ph idx="1" type="body"/>
          </p:nvPr>
        </p:nvSpPr>
        <p:spPr>
          <a:xfrm>
            <a:off x="107504" y="1719733"/>
            <a:ext cx="8784976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b="0" lang="en-US" sz="3000"/>
              <a:t>Fiecare membru al UE numește „ </a:t>
            </a:r>
            <a:r>
              <a:rPr lang="en-US" sz="3000"/>
              <a:t>un organism sau o autoritate de control</a:t>
            </a:r>
            <a:r>
              <a:rPr b="0" lang="en-US" sz="3000"/>
              <a:t>” pentru a:</a:t>
            </a:r>
            <a:endParaRPr/>
          </a:p>
          <a:p>
            <a:pPr indent="-333375" lvl="0" marL="681038" rtl="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✔"/>
            </a:pPr>
            <a:r>
              <a:rPr b="0" lang="en-US" sz="3000"/>
              <a:t>Furniza informații detaliate pentru segmentul special al agriculturii ecologice</a:t>
            </a:r>
            <a:endParaRPr b="0" sz="3000"/>
          </a:p>
          <a:p>
            <a:pPr indent="-333375" lvl="0" marL="681038" rtl="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✔"/>
            </a:pPr>
            <a:r>
              <a:rPr b="0" lang="en-US" sz="3000"/>
              <a:t>Rula controale în fiecare fermă ecologică și</a:t>
            </a:r>
            <a:endParaRPr b="0" sz="3000"/>
          </a:p>
          <a:p>
            <a:pPr indent="-333375" lvl="0" marL="681038" rtl="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✔"/>
            </a:pPr>
            <a:r>
              <a:rPr b="0" lang="en-US" sz="3000"/>
              <a:t>Investiga dacă producția respectă regulile organice. </a:t>
            </a:r>
            <a:endParaRPr/>
          </a:p>
        </p:txBody>
      </p:sp>
      <p:pic>
        <p:nvPicPr>
          <p:cNvPr descr="C:\Users\myiannakopoulou.ARI\Desktop\Το print\download (6).jpg" id="118" name="Google Shape;11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79813" y="6165304"/>
            <a:ext cx="1012667" cy="630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"/>
          <p:cNvSpPr txBox="1"/>
          <p:nvPr>
            <p:ph idx="1" type="body"/>
          </p:nvPr>
        </p:nvSpPr>
        <p:spPr>
          <a:xfrm>
            <a:off x="35496" y="1700808"/>
            <a:ext cx="8784976" cy="44644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⮚"/>
            </a:pPr>
            <a:r>
              <a:rPr b="0" lang="en-US" sz="3000"/>
              <a:t>Toți operatorii sunt verificați de către o agenție sau organism de control cel puțin </a:t>
            </a:r>
            <a:r>
              <a:rPr lang="en-US" sz="3000"/>
              <a:t>o dată pe an </a:t>
            </a:r>
            <a:r>
              <a:rPr b="0" lang="en-US" sz="3000"/>
              <a:t>pentru a se asigura că regulile sunt respectate.</a:t>
            </a:r>
            <a:endParaRPr/>
          </a:p>
          <a:p>
            <a:pPr indent="-342900" lvl="0" marL="342900" rtl="0" algn="just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⮚"/>
            </a:pPr>
            <a:r>
              <a:rPr b="0" lang="en-US" sz="3000"/>
              <a:t>Dacă regulile sunt respectate, produsele pot purta </a:t>
            </a:r>
            <a:r>
              <a:rPr lang="en-US" sz="3000"/>
              <a:t>logo-ul Organic</a:t>
            </a:r>
            <a:r>
              <a:rPr b="0" lang="en-US" sz="3000"/>
              <a:t>.</a:t>
            </a:r>
            <a:endParaRPr/>
          </a:p>
          <a:p>
            <a:pPr indent="-457200" lvl="0" marL="798513" rtl="0" algn="just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3000"/>
              <a:buChar char="⮚"/>
            </a:pPr>
            <a:r>
              <a:rPr b="0" lang="en-US" sz="3000"/>
              <a:t>Obiectivul principal al </a:t>
            </a:r>
            <a:r>
              <a:rPr lang="en-US" sz="3000"/>
              <a:t>logo-ului Organic </a:t>
            </a:r>
            <a:r>
              <a:rPr b="0" lang="en-US" sz="3000"/>
              <a:t>este de a face produsele organice mai ușor de identificat de către consumatori. </a:t>
            </a:r>
            <a:endParaRPr/>
          </a:p>
          <a:p>
            <a:pPr indent="0" lvl="0" marL="0" rtl="0" algn="just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t/>
            </a:r>
            <a:endParaRPr b="0" sz="3000"/>
          </a:p>
          <a:p>
            <a:pPr indent="0" lvl="0" marL="0" rtl="0" algn="just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t/>
            </a:r>
            <a:endParaRPr b="0" sz="3000"/>
          </a:p>
          <a:p>
            <a:pPr indent="-342900" lvl="0" marL="342900" rtl="0" algn="just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❖"/>
            </a:pPr>
            <a:r>
              <a:rPr b="0" lang="en-US" sz="3000"/>
              <a:t>“Dacă doriți să deveniți agricultor ecologic, trebuie să fiți certificat prin intermediul unui organism de control</a:t>
            </a:r>
            <a:r>
              <a:rPr b="0" i="1" lang="en-US" sz="3000"/>
              <a:t>”. </a:t>
            </a:r>
            <a:endParaRPr/>
          </a:p>
        </p:txBody>
      </p:sp>
      <p:sp>
        <p:nvSpPr>
          <p:cNvPr id="124" name="Google Shape;124;p4"/>
          <p:cNvSpPr txBox="1"/>
          <p:nvPr>
            <p:ph type="title"/>
          </p:nvPr>
        </p:nvSpPr>
        <p:spPr>
          <a:xfrm>
            <a:off x="683568" y="-174848"/>
            <a:ext cx="72008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 "/>
              <a:buNone/>
            </a:pPr>
            <a:r>
              <a:rPr lang="en-US" sz="3200"/>
              <a:t>PROCESUL DE CERTIFICARE</a:t>
            </a:r>
            <a:endParaRPr sz="3200"/>
          </a:p>
        </p:txBody>
      </p:sp>
      <p:pic>
        <p:nvPicPr>
          <p:cNvPr descr="C:\Users\myiannakopoulou.ARI\Desktop\Το print\download (6).jpg" id="125" name="Google Shape;1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79813" y="6165304"/>
            <a:ext cx="1012667" cy="630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ív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Základné">
  <a:themeElements>
    <a:clrScheme name="Green Yellow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2019-02-10T21:49:04Z</dcterms:created>
  <dc:creator>Zuzana Palková</dc:creator>
</cp:coreProperties>
</file>