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7010400" cy="9296400"/>
  <p:embeddedFontLst>
    <p:embeddedFont>
      <p:font typeface="Arial Black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i7LfuIe9Ez+8KIPz0M4Jd7M1bA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ArialBlac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0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0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4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5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5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539552" y="112363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b="1"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Vzdelávanie v ekologickom farmárčení</a:t>
            </a:r>
            <a:endParaRPr b="1"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395536" y="6021288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Ekologické poľnohospodárstvo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yiannakopoulou.ARI\Desktop\Το print\ORGANIC-FARMING-1024x984.png" id="102" name="Google Shape;10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79712" y="2348880"/>
            <a:ext cx="5328592" cy="324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35496" y="44624"/>
            <a:ext cx="8424936" cy="11562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40"/>
              <a:buFont typeface="Arial "/>
              <a:buNone/>
            </a:pPr>
            <a:r>
              <a:rPr b="1" lang="en-US" sz="3240" cap="none">
                <a:solidFill>
                  <a:schemeClr val="accent6"/>
                </a:solidFill>
                <a:latin typeface="Arial "/>
                <a:ea typeface="Arial "/>
                <a:cs typeface="Arial "/>
                <a:sym typeface="Arial "/>
              </a:rPr>
              <a:t>VZDELÁVANIE V EKOLOGICKOM FARMÁRČENÍ</a:t>
            </a:r>
            <a:endParaRPr b="0" sz="2700"/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107504" y="1484784"/>
            <a:ext cx="8784976" cy="4824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Ekologické poľnohospodárstvo je celkový systém riadenia farmy a výroby potravín a zároveň zaisťuje:</a:t>
            </a:r>
            <a:endParaRPr/>
          </a:p>
          <a:p>
            <a:pPr indent="-457200" lvl="1" marL="914400" rtl="0" algn="just">
              <a:spcBef>
                <a:spcPts val="1200"/>
              </a:spcBef>
              <a:spcAft>
                <a:spcPts val="0"/>
              </a:spcAft>
              <a:buSzPts val="3000"/>
              <a:buChar char="•"/>
            </a:pPr>
            <a:r>
              <a:rPr b="0" lang="en-US" sz="3000"/>
              <a:t>Zdravie pôd, ekosystémov a ľudí.</a:t>
            </a:r>
            <a:endParaRPr/>
          </a:p>
          <a:p>
            <a:pPr indent="-457200" lvl="1" marL="914400" rtl="0" algn="just">
              <a:spcBef>
                <a:spcPts val="600"/>
              </a:spcBef>
              <a:spcAft>
                <a:spcPts val="0"/>
              </a:spcAft>
              <a:buSzPts val="3000"/>
              <a:buChar char="•"/>
            </a:pPr>
            <a:r>
              <a:rPr b="0" lang="en-US" sz="3000"/>
              <a:t>Vysoká úroveň biodiverzity.</a:t>
            </a:r>
            <a:endParaRPr/>
          </a:p>
          <a:p>
            <a:pPr indent="-457200" lvl="1" marL="914400" rtl="0" algn="just">
              <a:spcBef>
                <a:spcPts val="600"/>
              </a:spcBef>
              <a:spcAft>
                <a:spcPts val="0"/>
              </a:spcAft>
              <a:buSzPts val="3000"/>
              <a:buChar char="•"/>
            </a:pPr>
            <a:r>
              <a:rPr b="0" lang="en-US" sz="3000"/>
              <a:t>Zachovanie prírodných zdrojov.</a:t>
            </a:r>
            <a:endParaRPr/>
          </a:p>
          <a:p>
            <a:pPr indent="-457200" lvl="1" marL="914400" rtl="0" algn="just">
              <a:spcBef>
                <a:spcPts val="600"/>
              </a:spcBef>
              <a:spcAft>
                <a:spcPts val="0"/>
              </a:spcAft>
              <a:buSzPts val="3000"/>
              <a:buChar char="•"/>
            </a:pPr>
            <a:r>
              <a:rPr b="0" lang="en-US" sz="3000"/>
              <a:t>Najlepšie environmentálne postupy a</a:t>
            </a:r>
            <a:endParaRPr/>
          </a:p>
          <a:p>
            <a:pPr indent="-457200" lvl="1" marL="914400" rtl="0" algn="just">
              <a:spcBef>
                <a:spcPts val="600"/>
              </a:spcBef>
              <a:spcAft>
                <a:spcPts val="0"/>
              </a:spcAft>
              <a:buSzPts val="3000"/>
              <a:buChar char="•"/>
            </a:pPr>
            <a:r>
              <a:rPr b="0" lang="en-US" sz="3000"/>
              <a:t>Vysoké normy v oblasti dobrých životných podmienok zvierat.</a:t>
            </a:r>
            <a:endParaRPr/>
          </a:p>
        </p:txBody>
      </p:sp>
      <p:pic>
        <p:nvPicPr>
          <p:cNvPr descr="C:\Users\myiannakopoulou.ARI\Desktop\Το print\download (6).jpg"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6336" y="5877272"/>
            <a:ext cx="1241298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/>
          <p:nvPr/>
        </p:nvSpPr>
        <p:spPr>
          <a:xfrm>
            <a:off x="107504" y="1771020"/>
            <a:ext cx="8712968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Tieto hlavné princípy ekologického poľnohospodárstva musia byť (farmárom) prevedené do konkrétnych výrobných metód, ako napríklad:</a:t>
            </a:r>
            <a:endParaRPr/>
          </a:p>
          <a:p>
            <a:pPr indent="-457200" lvl="1" marL="914400" marR="0" rtl="0" algn="just"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Viacročné striedanie plodín (pre efektívne využitie zdrojov na mieste).</a:t>
            </a:r>
            <a:endParaRPr/>
          </a:p>
          <a:p>
            <a:pPr indent="-457200" lvl="1" marL="914400" marR="0" rtl="0" algn="just"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Používanie maštaľného hnoja ako hnojiva a na pestovanie iba toho, čo môže na farme prirodzene priniesť.</a:t>
            </a:r>
            <a:endParaRPr/>
          </a:p>
        </p:txBody>
      </p:sp>
      <p:sp>
        <p:nvSpPr>
          <p:cNvPr id="116" name="Google Shape;116;p3"/>
          <p:cNvSpPr txBox="1"/>
          <p:nvPr>
            <p:ph type="title"/>
          </p:nvPr>
        </p:nvSpPr>
        <p:spPr>
          <a:xfrm>
            <a:off x="539552" y="221114"/>
            <a:ext cx="6851104" cy="11196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 "/>
              <a:buNone/>
            </a:pPr>
            <a:r>
              <a:rPr lang="en-US" sz="3000"/>
              <a:t>PRÍKLADY PESTOVATEĽSKÝCH SPÔSOBOV</a:t>
            </a:r>
            <a:endParaRPr sz="3000"/>
          </a:p>
        </p:txBody>
      </p:sp>
      <p:pic>
        <p:nvPicPr>
          <p:cNvPr descr="C:\Users\myiannakopoulou.ARI\Desktop\Το print\download (6).jpg" id="117" name="Google Shape;11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9174" y="5877272"/>
            <a:ext cx="1241298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type="title"/>
          </p:nvPr>
        </p:nvSpPr>
        <p:spPr>
          <a:xfrm>
            <a:off x="1259625" y="183154"/>
            <a:ext cx="5791200" cy="158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40"/>
              <a:buFont typeface="Arial "/>
              <a:buNone/>
            </a:pPr>
            <a:r>
              <a:rPr b="1" lang="en-US" sz="3240" cap="none">
                <a:solidFill>
                  <a:schemeClr val="accent6"/>
                </a:solidFill>
                <a:latin typeface="Arial "/>
                <a:ea typeface="Arial "/>
                <a:cs typeface="Arial "/>
                <a:sym typeface="Arial "/>
              </a:rPr>
              <a:t>PRÍKLADY PESTOVATEĽSKÝCH SPÔSOBOV</a:t>
            </a:r>
            <a:r>
              <a:rPr lang="en-US" sz="2880"/>
              <a:t> </a:t>
            </a:r>
            <a:endParaRPr/>
          </a:p>
        </p:txBody>
      </p:sp>
      <p:sp>
        <p:nvSpPr>
          <p:cNvPr id="124" name="Google Shape;124;p4"/>
          <p:cNvSpPr txBox="1"/>
          <p:nvPr>
            <p:ph idx="1" type="body"/>
          </p:nvPr>
        </p:nvSpPr>
        <p:spPr>
          <a:xfrm>
            <a:off x="251520" y="1935757"/>
            <a:ext cx="8496944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lang="en-US" sz="3000"/>
              <a:t>Podporovať prirodzenú odolnosť proti škodcom a chorobám, a to tak v plodinách, ako aj v chove hospodárskych zvierat.</a:t>
            </a:r>
            <a:endParaRPr/>
          </a:p>
          <a:p>
            <a:pPr indent="-457200" lvl="0" marL="45720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lang="en-US" sz="3000"/>
              <a:t>Podporujte vytváranie vhodných biotopov v prospech zvierat, ktoré im umožnia prirodzenú kontrolu škodcov.</a:t>
            </a:r>
            <a:endParaRPr/>
          </a:p>
          <a:p>
            <a:pPr indent="-457200" lvl="0" marL="45720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▪"/>
            </a:pPr>
            <a:r>
              <a:rPr b="0" lang="en-US" sz="3000"/>
              <a:t>Na zaistenie zdravia zvierat zabezpečte prístup ku kvalitnému krmivu a pastvinám vo voľnom výbehu.</a:t>
            </a:r>
            <a:endParaRPr b="0"/>
          </a:p>
        </p:txBody>
      </p:sp>
      <p:pic>
        <p:nvPicPr>
          <p:cNvPr descr="C:\Users\myiannakopoulou.ARI\Desktop\Το print\download (6).jpg"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9174" y="5877272"/>
            <a:ext cx="1241298" cy="86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